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529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7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8904D8-CE8C-4A00-BEC7-3979E207E622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738A3A-6D3E-40A2-A28B-E2D98E90E4B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922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4F5B7-62E4-4F89-AF8D-A1D74E7B926D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2311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59F0994-866C-4992-BC46-12CC1EE19E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17E24D-B32B-4495-87A5-B6ADD00E7C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CC9DAA0-9DFA-414D-B6C3-D6F0E3B7F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6C5C-86A3-4EB1-AACD-52083191FBA9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496FC24-1D81-4897-BAFC-B5899BF0D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032DB6-026D-4240-A472-3E210E908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F4A40-2080-475E-AEC0-B9B76ADAC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038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67B631-3EC7-4AA4-9AB4-EA9DF7D92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9914A11-7068-43D0-BD52-0EFBA6AC31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30C3C44-CF5D-45BF-8582-BFF37FE35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6C5C-86A3-4EB1-AACD-52083191FBA9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A47A7E0-14B1-4A69-BD83-54C1542EBB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7DF7221-414C-4350-BACC-575857245C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F4A40-2080-475E-AEC0-B9B76ADAC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87977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034B0A-9C19-4A24-8CAF-64A740068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FF35B21-FAC1-437F-BFF8-BB6893BE6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1C4D393-7F01-455D-AED1-53CDCCDB0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6C5C-86A3-4EB1-AACD-52083191FBA9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92981BF-138B-47D1-8E3C-103BFCB89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887F196-2226-4796-8B26-499F4AE2C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F4A40-2080-475E-AEC0-B9B76ADAC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048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5EF618-B186-420F-8EF7-6B593B69E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B2E3B6-148F-4F80-9986-0885698A73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63BA8C3-0745-4841-99BE-0873417198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3ACFDB6-6ACB-42C8-B18B-17D5C6D77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6C5C-86A3-4EB1-AACD-52083191FBA9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D2CE0B0-AA3E-4194-A1D6-5E5D32E1D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9E8A5AB-2620-4A0D-94DF-3B01377B8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F4A40-2080-475E-AEC0-B9B76ADAC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4697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C89A29-B6F0-4C26-BE7A-B3C1D915F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5493427-AF0A-49E8-8AD7-811090FCE7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0FD936D-886B-4713-8EE0-7273CA8AC6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DCAF5D3-743E-44A0-880D-FA74A29E51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3F49DCB-EFA5-42D1-BA2A-35FDBEEDC9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49B47E4-0C92-4E64-9DBC-7BFCBEE90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6C5C-86A3-4EB1-AACD-52083191FBA9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8046B0D-8B64-40AC-9CEE-F4C30BD2C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3AF60DA-DAAA-4E77-A259-70D12B730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F4A40-2080-475E-AEC0-B9B76ADAC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35671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A66D1A-77CD-4CC0-A125-68EB95827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3CA2559-BF13-47D0-9B0B-0639B7F9E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6C5C-86A3-4EB1-AACD-52083191FBA9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032E4C38-D2E9-4E27-9149-D669889D4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146B026-B20B-47A1-B07E-7A6AC1C1B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F4A40-2080-475E-AEC0-B9B76ADAC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129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76ABA3A-362E-48A0-A93F-386EFBA68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6C5C-86A3-4EB1-AACD-52083191FBA9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626A2171-1E3C-4087-B63A-1BBA58E24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87B72AE-7E6E-4E2C-905F-9BF6D87AE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F4A40-2080-475E-AEC0-B9B76ADAC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812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582EF5-9910-4FFD-93ED-42F567194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2E6079F-8816-46EB-82B2-D57D0DC924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732D0B2-5FB7-48A8-8AA6-21D5B88B65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AB176F4-2F87-4153-A5BC-8C5722084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6C5C-86A3-4EB1-AACD-52083191FBA9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6B33201-3C96-4B48-B670-C78E3BCFB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DCE9947-DF3C-4F86-B3D9-4877ED6B0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F4A40-2080-475E-AEC0-B9B76ADAC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15999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FD053B-ADC0-41B4-A3E0-654D0937B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7D9AC3E-8553-42A5-80E4-2EB6D53256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1DE7A78-EF3F-441B-B627-2824112186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63E8428-AD57-409D-B1B6-3CB409814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6C5C-86A3-4EB1-AACD-52083191FBA9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6DA55C4-ABE9-4866-B140-0320877493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06CE918-43B0-4FF9-8B33-640975DDA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F4A40-2080-475E-AEC0-B9B76ADAC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8860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3AC8C0-C2BD-4F1E-A2F8-450D4F0A7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0514A8D-B491-4E41-97B2-3C0F991E82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34DAEED-53C2-4723-84C7-A7D887B4F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6C5C-86A3-4EB1-AACD-52083191FBA9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67AEBF3-18A9-45F7-A459-7C63902C6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BD0DC5F-FBD5-4A77-8D6B-72CD53362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F4A40-2080-475E-AEC0-B9B76ADAC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8463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A30D5DE-224A-47D4-9DF7-768AA6E2DA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53B0E62-E6E8-479C-865D-78368063B6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8135D8A-D639-40BD-9CA2-6D14CBFAC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A6C5C-86A3-4EB1-AACD-52083191FBA9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3285F9E-2194-4EAC-95D9-42D6707E6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E22B4F-38DC-471F-A806-AD18FFCD4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CF4A40-2080-475E-AEC0-B9B76ADAC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2970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6455CC40-6DE3-4781-94CA-C5FD8CE7E6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1E626C3-6909-448D-BDFA-96AC57D4A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EC58A49-A8B8-4CBD-93A6-C766E443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AA6C5C-86A3-4EB1-AACD-52083191FBA9}" type="datetimeFigureOut">
              <a:rPr lang="ko-KR" altLang="en-US" smtClean="0"/>
              <a:t>2025-07-17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69E9BFE-8A00-46B4-9EA8-FED4C0CB23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BF39844-8384-4F94-BFAA-795DA9233D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CF4A40-2080-475E-AEC0-B9B76ADACC7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5168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96" name="Group 148"/>
          <p:cNvGraphicFramePr>
            <a:graphicFrameLocks noGrp="1"/>
          </p:cNvGraphicFramePr>
          <p:nvPr/>
        </p:nvGraphicFramePr>
        <p:xfrm>
          <a:off x="1676972" y="927638"/>
          <a:ext cx="8837349" cy="568835"/>
        </p:xfrm>
        <a:graphic>
          <a:graphicData uri="http://schemas.openxmlformats.org/drawingml/2006/table">
            <a:tbl>
              <a:tblPr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6137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680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05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4641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56883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7/21(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월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7/22(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화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7/23(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수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7/24(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목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7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7/25(</a:t>
                      </a:r>
                      <a:r>
                        <a:rPr kumimoji="1" lang="ko-KR" altLang="en-US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금</a:t>
                      </a:r>
                      <a:r>
                        <a:rPr kumimoji="1" lang="en-US" altLang="ko-KR" sz="17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)</a:t>
                      </a: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20" name="Text Box 43"/>
          <p:cNvSpPr txBox="1">
            <a:spLocks noChangeArrowheads="1"/>
          </p:cNvSpPr>
          <p:nvPr/>
        </p:nvSpPr>
        <p:spPr bwMode="auto">
          <a:xfrm>
            <a:off x="2230945" y="1"/>
            <a:ext cx="7654176" cy="992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8402" tIns="44200" rIns="88402" bIns="44200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4329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산뜻돋움" panose="02000000000000000000" pitchFamily="2" charset="-127"/>
                <a:ea typeface="한컴산뜻돋움" panose="02000000000000000000" pitchFamily="2" charset="-127"/>
                <a:cs typeface="Rod" pitchFamily="49" charset="-79"/>
              </a:rPr>
              <a:t> </a:t>
            </a:r>
            <a:r>
              <a:rPr lang="ko-KR" altLang="en-US" sz="4329" b="1" spc="519" dirty="0">
                <a:solidFill>
                  <a:srgbClr val="3514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산뜻돋움" panose="02000000000000000000" pitchFamily="2" charset="-127"/>
                <a:ea typeface="한컴산뜻돋움" panose="02000000000000000000" pitchFamily="2" charset="-127"/>
                <a:cs typeface="함초롬돋움" panose="020B0604000101010101" pitchFamily="50" charset="-127"/>
              </a:rPr>
              <a:t>주간식단표</a:t>
            </a:r>
          </a:p>
        </p:txBody>
      </p:sp>
      <p:graphicFrame>
        <p:nvGraphicFramePr>
          <p:cNvPr id="2237" name="Group 189"/>
          <p:cNvGraphicFramePr>
            <a:graphicFrameLocks noGrp="1"/>
          </p:cNvGraphicFramePr>
          <p:nvPr/>
        </p:nvGraphicFramePr>
        <p:xfrm>
          <a:off x="1669889" y="1558812"/>
          <a:ext cx="8852223" cy="3428678"/>
        </p:xfrm>
        <a:graphic>
          <a:graphicData uri="http://schemas.openxmlformats.org/drawingml/2006/table">
            <a:tbl>
              <a:tblPr/>
              <a:tblGrid>
                <a:gridCol w="16208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9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09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46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052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20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166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55849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428678"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닭살굴소스볶음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순두부찌개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동그랑땡전</a:t>
                      </a:r>
                      <a:r>
                        <a:rPr lang="en-US" altLang="ko-KR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&amp;</a:t>
                      </a: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케찹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푸실리샐러드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오복지무침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깍두기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쌀밥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600" b="0" i="0" u="none" strike="noStrike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카레라이스</a:t>
                      </a:r>
                      <a:endParaRPr kumimoji="1" lang="en-US" altLang="ko-KR" sz="16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오징어무국</a:t>
                      </a:r>
                      <a:endParaRPr kumimoji="1" lang="en-US" altLang="ko-KR" sz="16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생선까스</a:t>
                      </a:r>
                      <a:endParaRPr kumimoji="1" lang="en-US" altLang="ko-KR" sz="16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유부겨자냉채</a:t>
                      </a:r>
                      <a:endParaRPr kumimoji="1" lang="en-US" altLang="ko-KR" sz="16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오이지무침</a:t>
                      </a:r>
                      <a:endParaRPr kumimoji="1" lang="en-US" altLang="ko-KR" sz="16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포기김치</a:t>
                      </a:r>
                      <a:endParaRPr kumimoji="1" lang="en-US" altLang="ko-KR" sz="16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6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쌀밥</a:t>
                      </a:r>
                      <a:endParaRPr kumimoji="1" lang="en-US" altLang="ko-KR" sz="16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600" b="1" i="0" u="none" strike="noStrike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제육볶음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콩나물냉국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감자고로케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양배추쌈</a:t>
                      </a:r>
                      <a:r>
                        <a:rPr lang="en-US" altLang="ko-KR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&amp;</a:t>
                      </a: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쌈장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마늘지무침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포기김치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보리밥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600" b="0" i="0" u="none" strike="noStrike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코다리무조림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시금치된장국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메추리알떡조림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파래김</a:t>
                      </a:r>
                      <a:r>
                        <a:rPr lang="en-US" altLang="ko-KR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&amp;</a:t>
                      </a: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양념장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시래기지짐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포기김치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lvl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서리태콩밥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600" b="0" i="0" u="none" strike="noStrike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</a:txBody>
                  <a:tcPr marL="93511" marR="93511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토마토스파게티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우동국물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너비아니구이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15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시리얼야채샐러드</a:t>
                      </a:r>
                      <a:endParaRPr lang="en-US" altLang="ko-KR" sz="1600" b="1" kern="1200" spc="-15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15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꽈리고추멸치볶음</a:t>
                      </a:r>
                      <a:endParaRPr lang="en-US" altLang="ko-KR" sz="1600" b="1" kern="1200" spc="-15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총각김치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  <a:p>
                      <a:pPr marL="0" marR="0" indent="0" algn="ctr" defTabSz="1021113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쌀밥</a:t>
                      </a:r>
                      <a:endParaRPr lang="en-US" altLang="ko-KR" sz="1600" b="1" kern="1200" spc="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함초롬돋움" panose="020B0604000101010101" pitchFamily="50" charset="-127"/>
                      </a:endParaRPr>
                    </a:p>
                  </a:txBody>
                  <a:tcPr marL="18313" marR="18313" marT="17907" marB="17907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51" name="Text Box 82"/>
          <p:cNvSpPr txBox="1">
            <a:spLocks noChangeArrowheads="1"/>
          </p:cNvSpPr>
          <p:nvPr/>
        </p:nvSpPr>
        <p:spPr bwMode="auto">
          <a:xfrm>
            <a:off x="1603914" y="6483641"/>
            <a:ext cx="9167620" cy="2491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8402" tIns="44200" rIns="88402" bIns="4420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039" b="1" dirty="0">
                <a:solidFill>
                  <a:srgbClr val="C00000"/>
                </a:solidFill>
                <a:latin typeface="HY강M" pitchFamily="18" charset="-127"/>
                <a:ea typeface="HY강M" pitchFamily="18" charset="-127"/>
                <a:cs typeface="-구름L"/>
              </a:rPr>
              <a:t>상기 메뉴는 시장상황에 따라 변경 될 수 있습니다</a:t>
            </a:r>
            <a:endParaRPr lang="en-US" altLang="ko-KR" sz="693" dirty="0">
              <a:solidFill>
                <a:srgbClr val="C00000"/>
              </a:solidFill>
              <a:latin typeface="HY강M" pitchFamily="18" charset="-127"/>
              <a:ea typeface="HY강M" pitchFamily="18" charset="-127"/>
              <a:cs typeface="산돌둥근B"/>
            </a:endParaRPr>
          </a:p>
        </p:txBody>
      </p:sp>
      <p:graphicFrame>
        <p:nvGraphicFramePr>
          <p:cNvPr id="2256" name="Group 208"/>
          <p:cNvGraphicFramePr>
            <a:graphicFrameLocks noGrp="1"/>
          </p:cNvGraphicFramePr>
          <p:nvPr/>
        </p:nvGraphicFramePr>
        <p:xfrm>
          <a:off x="1662097" y="5049830"/>
          <a:ext cx="8852222" cy="1683565"/>
        </p:xfrm>
        <a:graphic>
          <a:graphicData uri="http://schemas.openxmlformats.org/drawingml/2006/table">
            <a:tbl>
              <a:tblPr/>
              <a:tblGrid>
                <a:gridCol w="8852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83565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3000" b="1" spc="-150" dirty="0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                  * </a:t>
                      </a:r>
                      <a:r>
                        <a:rPr lang="ko-KR" altLang="en-US" sz="3000" b="1" spc="-150" dirty="0" err="1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서리태콩에</a:t>
                      </a:r>
                      <a:r>
                        <a:rPr lang="ko-KR" altLang="en-US" sz="3000" b="1" spc="-150" dirty="0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 대해 알아보아요 </a:t>
                      </a:r>
                      <a:r>
                        <a:rPr lang="en-US" altLang="ko-KR" sz="3000" b="1" spc="-150" dirty="0">
                          <a:solidFill>
                            <a:schemeClr val="accent5">
                              <a:lumMod val="40000"/>
                              <a:lumOff val="6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함초롬돋움" panose="020B0604000101010101" pitchFamily="50" charset="-127"/>
                        </a:rPr>
                        <a:t>*</a:t>
                      </a:r>
                      <a:endParaRPr lang="en-US" altLang="ko-KR" sz="3000" b="1" kern="1200" spc="0" baseline="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+mn-cs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600" b="1" kern="120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 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늦가을 서리를 맞고 수확을 하는 콩이라 </a:t>
                      </a:r>
                      <a:r>
                        <a:rPr lang="ko-KR" altLang="en-US" sz="1600" b="1" kern="1200" spc="-150" baseline="0" dirty="0" err="1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서리태콩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 이라고 해요</a:t>
                      </a:r>
                      <a:endParaRPr lang="en-US" altLang="ko-KR" sz="2100" b="1" kern="1200" spc="-150" baseline="0" dirty="0">
                        <a:solidFill>
                          <a:schemeClr val="tx1"/>
                        </a:solidFill>
                        <a:latin typeface="한컴 윤고딕 240" pitchFamily="18" charset="-127"/>
                        <a:ea typeface="한컴 윤고딕 240" pitchFamily="18" charset="-127"/>
                        <a:cs typeface="+mn-cs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  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1.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심혈관 </a:t>
                      </a:r>
                      <a:r>
                        <a:rPr lang="ko-KR" altLang="en-US" sz="1600" b="1" kern="1200" spc="-150" baseline="0" dirty="0" err="1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건강애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 도움을 줌     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2.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혈당 수치 조절          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3.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소화를 돕고 장 건강 </a:t>
                      </a:r>
                      <a:r>
                        <a:rPr lang="ko-KR" altLang="en-US" sz="1600" b="1" kern="1200" spc="-150" baseline="0" dirty="0" err="1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도와줌</a:t>
                      </a:r>
                      <a:r>
                        <a:rPr lang="ko-KR" altLang="en-US" sz="14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   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  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4.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해독작용</a:t>
                      </a:r>
                      <a:endParaRPr lang="en-US" altLang="ko-KR" sz="1600" b="1" kern="1200" spc="-150" baseline="0" dirty="0">
                        <a:solidFill>
                          <a:schemeClr val="tx1"/>
                        </a:solidFill>
                        <a:latin typeface="한컴 윤고딕 240" pitchFamily="18" charset="-127"/>
                        <a:ea typeface="한컴 윤고딕 240" pitchFamily="18" charset="-127"/>
                        <a:cs typeface="+mn-cs"/>
                      </a:endParaRPr>
                    </a:p>
                    <a:p>
                      <a:pPr marL="342900" marR="0" indent="-342900" algn="just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  5.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뼈를 튼튼하게 </a:t>
                      </a:r>
                      <a:r>
                        <a:rPr lang="ko-KR" altLang="en-US" sz="1600" b="1" kern="1200" spc="-150" baseline="0" dirty="0" err="1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해줌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        </a:t>
                      </a:r>
                      <a:r>
                        <a:rPr lang="ko-KR" altLang="en-US" sz="14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   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 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6.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신진대사를 </a:t>
                      </a:r>
                      <a:r>
                        <a:rPr lang="ko-KR" altLang="en-US" sz="1600" b="1" kern="1200" spc="-150" baseline="0" dirty="0" err="1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도와줌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    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7.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정신건강을 돕고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치매 예방      </a:t>
                      </a:r>
                      <a:r>
                        <a:rPr lang="en-US" altLang="ko-KR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8. </a:t>
                      </a:r>
                      <a:r>
                        <a:rPr lang="ko-KR" altLang="en-US" sz="1600" b="1" kern="1200" spc="-150" baseline="0" dirty="0">
                          <a:solidFill>
                            <a:schemeClr val="tx1"/>
                          </a:solidFill>
                          <a:latin typeface="한컴 윤고딕 240" pitchFamily="18" charset="-127"/>
                          <a:ea typeface="한컴 윤고딕 240" pitchFamily="18" charset="-127"/>
                          <a:cs typeface="+mn-cs"/>
                        </a:rPr>
                        <a:t>항암작용</a:t>
                      </a:r>
                      <a:endParaRPr lang="en-US" altLang="ko-KR" sz="1700" b="1" kern="1200" spc="-300" baseline="0" dirty="0">
                        <a:ln>
                          <a:gradFill>
                            <a:gsLst>
                              <a:gs pos="0">
                                <a:schemeClr val="accent1">
                                  <a:lumMod val="5000"/>
                                  <a:lumOff val="95000"/>
                                </a:schemeClr>
                              </a:gs>
                              <a:gs pos="74000">
                                <a:schemeClr val="accent1">
                                  <a:lumMod val="45000"/>
                                  <a:lumOff val="55000"/>
                                </a:schemeClr>
                              </a:gs>
                              <a:gs pos="83000">
                                <a:schemeClr val="accent1">
                                  <a:lumMod val="45000"/>
                                  <a:lumOff val="55000"/>
                                </a:schemeClr>
                              </a:gs>
                              <a:gs pos="100000">
                                <a:schemeClr val="accent1">
                                  <a:lumMod val="30000"/>
                                  <a:lumOff val="70000"/>
                                </a:schemeClr>
                              </a:gs>
                            </a:gsLst>
                            <a:lin ang="5400000" scaled="1"/>
                          </a:gradFill>
                        </a:ln>
                        <a:solidFill>
                          <a:srgbClr val="B7DEE8"/>
                        </a:solidFill>
                        <a:effectLst/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Dubai" panose="020B0503030403030204" pitchFamily="34" charset="-78"/>
                      </a:endParaRPr>
                    </a:p>
                  </a:txBody>
                  <a:tcPr marL="9741" marR="9741" marT="9526" marB="144001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5958" name="Rectangle 78"/>
          <p:cNvSpPr>
            <a:spLocks noChangeArrowheads="1"/>
          </p:cNvSpPr>
          <p:nvPr/>
        </p:nvSpPr>
        <p:spPr bwMode="auto">
          <a:xfrm>
            <a:off x="1420467" y="64098"/>
            <a:ext cx="178595" cy="329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8402" tIns="44200" rIns="88402" bIns="44200" anchor="ctr">
            <a:spAutoFit/>
          </a:bodyPr>
          <a:lstStyle/>
          <a:p>
            <a:endParaRPr lang="ko-KR" altLang="en-US" sz="1558"/>
          </a:p>
        </p:txBody>
      </p:sp>
    </p:spTree>
    <p:extLst>
      <p:ext uri="{BB962C8B-B14F-4D97-AF65-F5344CB8AC3E}">
        <p14:creationId xmlns:p14="http://schemas.microsoft.com/office/powerpoint/2010/main" val="27639408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</Words>
  <Application>Microsoft Office PowerPoint</Application>
  <PresentationFormat>와이드스크린</PresentationFormat>
  <Paragraphs>47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HY강M</vt:lpstr>
      <vt:lpstr>맑은 고딕</vt:lpstr>
      <vt:lpstr>한컴 윤고딕 240</vt:lpstr>
      <vt:lpstr>한컴산뜻돋움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이윤미</dc:creator>
  <cp:lastModifiedBy>이윤미</cp:lastModifiedBy>
  <cp:revision>1</cp:revision>
  <dcterms:created xsi:type="dcterms:W3CDTF">2025-07-17T07:12:53Z</dcterms:created>
  <dcterms:modified xsi:type="dcterms:W3CDTF">2025-07-17T07:13:19Z</dcterms:modified>
</cp:coreProperties>
</file>