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518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B133CC-700E-4547-9AEE-1756F4CA6DB0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A6AACC-9373-45A5-A743-BCAB6F6799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0669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4F5B7-62E4-4F89-AF8D-A1D74E7B926D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7671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27AA48-00B7-4F6B-A112-1E352A3C6D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E9DBCAB-90D0-4BC8-ABAF-F75822F32B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5BCC1C7-1228-4C53-84DA-ED2A88076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41A5-6FD2-4CD1-B8DD-11C4EAEC90CF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B30C08A-27A9-4B53-8D34-CCDE2079C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F4D8198-85F8-4896-A86D-74FFDD921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FD0AF-FA43-4A59-88AE-ECF250354C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1253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45E8D1A-7321-44AC-AA2E-771B88EC0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098F206-4C06-4494-AF44-C8E165B2C3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3EAB48-2FED-4452-A6D2-77A45A631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41A5-6FD2-4CD1-B8DD-11C4EAEC90CF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52580DC-5EF1-48B7-92EB-99B7FCE8F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5F455DA-EE60-4825-9D30-E6A16584A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FD0AF-FA43-4A59-88AE-ECF250354C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1921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5B4378-FDEB-4687-958C-B98B782FE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4F8C0E5-9C5D-47B2-9F3E-21D684F3AA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908ABF5-3674-4722-AC9B-ED22B9934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41A5-6FD2-4CD1-B8DD-11C4EAEC90CF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D66E6DF-E65D-46F9-B140-6C6EB5D8E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8E4C2C5-827C-4953-85AA-99CB1217F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FD0AF-FA43-4A59-88AE-ECF250354C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4747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E77543-ECA6-4DDB-9A10-242439DBB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5236668-DCD9-4F28-9E43-F5CB6A4F19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DC4A53C-E5AD-40E8-8060-CE02B3EA5E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65C26D4-29AD-4070-9E67-C689968C4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41A5-6FD2-4CD1-B8DD-11C4EAEC90CF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54F2D12-9D87-4FB8-B4D8-9AF4FED78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CB344A3-C081-4CAD-964A-3FC9C1259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FD0AF-FA43-4A59-88AE-ECF250354C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1912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52EC56-9A44-488A-B27C-4DAA859B8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FD0DB7E-F902-4012-A4B6-267012D762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6E00AD2-B8CA-40BD-9744-8629F3E324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84BA52E-971E-47BD-90E5-9FE9F9C2F8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B300204-37FD-4037-955B-B3ED3FF62F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0CAF902-17BB-4E6C-946B-B1B7E9717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41A5-6FD2-4CD1-B8DD-11C4EAEC90CF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4361A51-A51E-4D99-AA88-B49BB59CF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DA4E513-94A5-4FCF-B7EB-90A3009E0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FD0AF-FA43-4A59-88AE-ECF250354C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2245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75D081-F925-4346-B30E-9790CE271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A8B0B0D-EE83-4FFD-90D1-D1EADEA2F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41A5-6FD2-4CD1-B8DD-11C4EAEC90CF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3BFA6AD-3A35-4983-8CD6-4CF7694F1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657FE8F-6723-4E85-990F-1EED3B711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FD0AF-FA43-4A59-88AE-ECF250354C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3493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13852B0-7AFA-41D3-82D5-B37EB3BFC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41A5-6FD2-4CD1-B8DD-11C4EAEC90CF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B149B1C-EAAD-4CFD-AF79-50B2BCB57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5002FAB-F9DA-4BF5-9B97-7188C1B3A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FD0AF-FA43-4A59-88AE-ECF250354C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4197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0DDD9A-1F2F-4485-9DA5-9892BDCA2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6330728-86BE-41BF-A9A0-BAC2759CEA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9DD38E3-FD39-400F-A471-E235D40D11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CA97EEA-41DE-415D-B2CA-B0C598EDE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41A5-6FD2-4CD1-B8DD-11C4EAEC90CF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FACC0F2-572D-4F1C-8581-B6664F562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EAB1E1C-68F6-4D45-9E80-24A78ED8F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FD0AF-FA43-4A59-88AE-ECF250354C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8867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0AD7B9-63DC-4163-AA5C-D6F86BFF1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1014C3E-55F4-4BFB-8A6C-FAC8C7C8C9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6D5F7B5-798C-4074-A605-5E94CBD1F1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3E57616-A3E1-4824-94B1-334F2B407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41A5-6FD2-4CD1-B8DD-11C4EAEC90CF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1CBDACA-AC82-4654-8383-8BCB418F8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C53D305-5DBD-4AC2-9FFC-448E8D842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FD0AF-FA43-4A59-88AE-ECF250354C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736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8E1E8C-3828-4C49-9AE9-8680AD50E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A1B45D8-7457-4B0E-BCD6-20A617BAD4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AFB38A-C90E-44C9-8BA2-1524729BE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41A5-6FD2-4CD1-B8DD-11C4EAEC90CF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388EC6F-5D6E-4BB6-BE36-774B5947B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E0AF3BE-FDF2-4230-9693-0636D09B7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FD0AF-FA43-4A59-88AE-ECF250354C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9492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98C0E26-462B-47E5-843E-CC87499CCA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0DAED5B-E81C-46CC-9175-D116046009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129BCD8-8AD2-4E6B-9EB1-6792351C4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41A5-6FD2-4CD1-B8DD-11C4EAEC90CF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51CADF4-9A64-4D50-B172-058018E35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85F348B-B8F3-4C16-AEFA-9A0B90E14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FD0AF-FA43-4A59-88AE-ECF250354C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7807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B1FAC00-DB50-4C0E-AA5B-D8F46ADA5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4C5B57D-25F3-409F-B42F-2B2D4BF2E3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E3F2CA-F449-4EC6-9DD8-DC3C94CBD8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741A5-6FD2-4CD1-B8DD-11C4EAEC90CF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AF877D7-C37E-4C5A-A94F-3AF30377BF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93FBB6A-CB3B-46B8-B6F7-B577C484AE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FD0AF-FA43-4A59-88AE-ECF250354C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4136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96" name="Group 148"/>
          <p:cNvGraphicFramePr>
            <a:graphicFrameLocks noGrp="1"/>
          </p:cNvGraphicFramePr>
          <p:nvPr/>
        </p:nvGraphicFramePr>
        <p:xfrm>
          <a:off x="1676972" y="927638"/>
          <a:ext cx="8837349" cy="568835"/>
        </p:xfrm>
        <a:graphic>
          <a:graphicData uri="http://schemas.openxmlformats.org/drawingml/2006/table">
            <a:tbl>
              <a:tblPr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613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9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9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68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05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2091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4641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56883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5/5(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월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F5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5/6(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화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F5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5/7(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수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F5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5/8(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목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F5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5/9(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금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F5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5920" name="Text Box 43"/>
          <p:cNvSpPr txBox="1">
            <a:spLocks noChangeArrowheads="1"/>
          </p:cNvSpPr>
          <p:nvPr/>
        </p:nvSpPr>
        <p:spPr bwMode="auto">
          <a:xfrm>
            <a:off x="2230945" y="1"/>
            <a:ext cx="7654176" cy="933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8402" tIns="44200" rIns="88402" bIns="4420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4329" b="1" dirty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  <a:cs typeface="Rod" pitchFamily="49" charset="-79"/>
              </a:rPr>
              <a:t> </a:t>
            </a:r>
            <a:r>
              <a:rPr lang="ko-KR" altLang="en-US" sz="4329" b="1" dirty="0">
                <a:solidFill>
                  <a:srgbClr val="CAF5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  <a:cs typeface="Rod" pitchFamily="49" charset="-79"/>
              </a:rPr>
              <a:t>주간식단표</a:t>
            </a:r>
          </a:p>
        </p:txBody>
      </p:sp>
      <p:graphicFrame>
        <p:nvGraphicFramePr>
          <p:cNvPr id="2237" name="Group 189"/>
          <p:cNvGraphicFramePr>
            <a:graphicFrameLocks noGrp="1"/>
          </p:cNvGraphicFramePr>
          <p:nvPr/>
        </p:nvGraphicFramePr>
        <p:xfrm>
          <a:off x="1669889" y="1558812"/>
          <a:ext cx="8852223" cy="3428678"/>
        </p:xfrm>
        <a:graphic>
          <a:graphicData uri="http://schemas.openxmlformats.org/drawingml/2006/table">
            <a:tbl>
              <a:tblPr/>
              <a:tblGrid>
                <a:gridCol w="1620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9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9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6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05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1662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5849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428678">
                <a:tc>
                  <a:txBody>
                    <a:bodyPr/>
                    <a:lstStyle/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어린이날</a:t>
                      </a:r>
                      <a:r>
                        <a:rPr lang="en-US" altLang="ko-KR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/</a:t>
                      </a: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부처님 오신 날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M" pitchFamily="18" charset="-127"/>
                        <a:ea typeface="HY강M" pitchFamily="18" charset="-127"/>
                        <a:cs typeface="Arial Unicode MS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대체 휴일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6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6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6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목각파임B" pitchFamily="18" charset="-127"/>
                        <a:ea typeface="HY강B" pitchFamily="18" charset="-127"/>
                        <a:cs typeface="+mn-cs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순살닭감자조림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소고기무국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들기름막국수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명엽채무침</a:t>
                      </a:r>
                      <a:br>
                        <a:rPr lang="en-US" altLang="ko-KR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</a:b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쌈무무침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열무김치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보리밥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M" pitchFamily="18" charset="-127"/>
                        <a:ea typeface="HY강M" pitchFamily="18" charset="-127"/>
                        <a:cs typeface="Arial Unicode MS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돈사태떡찜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순두부찌개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15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감자고로케</a:t>
                      </a:r>
                      <a:r>
                        <a:rPr lang="en-US" altLang="ko-KR" sz="1600" b="1" kern="1200" spc="-15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&amp;</a:t>
                      </a:r>
                      <a:r>
                        <a:rPr lang="ko-KR" altLang="en-US" sz="1600" b="1" kern="1200" spc="-15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케찹</a:t>
                      </a:r>
                      <a:endParaRPr lang="en-US" altLang="ko-KR" sz="1600" b="1" kern="1200" spc="-15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30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오징어도라지초무침</a:t>
                      </a:r>
                      <a:endParaRPr lang="en-US" altLang="ko-KR" sz="1600" b="1" kern="1200" spc="-30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오복지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포기김치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쌀밥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M" pitchFamily="18" charset="-127"/>
                        <a:ea typeface="HY강M" pitchFamily="18" charset="-127"/>
                        <a:cs typeface="Arial Unicode MS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김밥볶음밥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유부장국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15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메추리알매운조림</a:t>
                      </a:r>
                      <a:endParaRPr lang="en-US" altLang="ko-KR" sz="1600" b="1" kern="1200" spc="-15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고구마맛탕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부추겉절이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조미김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깍두기</a:t>
                      </a:r>
                      <a:r>
                        <a:rPr lang="en-US" altLang="ko-KR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요구르트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5951" name="Text Box 82"/>
          <p:cNvSpPr txBox="1">
            <a:spLocks noChangeArrowheads="1"/>
          </p:cNvSpPr>
          <p:nvPr/>
        </p:nvSpPr>
        <p:spPr bwMode="auto">
          <a:xfrm>
            <a:off x="1603914" y="6483641"/>
            <a:ext cx="9167620" cy="249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8402" tIns="44200" rIns="88402" bIns="442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039" b="1" dirty="0">
                <a:solidFill>
                  <a:srgbClr val="C00000"/>
                </a:solidFill>
                <a:latin typeface="HY강M" pitchFamily="18" charset="-127"/>
                <a:ea typeface="HY강M" pitchFamily="18" charset="-127"/>
                <a:cs typeface="-구름L"/>
              </a:rPr>
              <a:t>상기 메뉴는 시장상황에 따라 변경 될 수 있습니다</a:t>
            </a:r>
            <a:endParaRPr lang="en-US" altLang="ko-KR" sz="693" dirty="0">
              <a:solidFill>
                <a:srgbClr val="C00000"/>
              </a:solidFill>
              <a:latin typeface="HY강M" pitchFamily="18" charset="-127"/>
              <a:ea typeface="HY강M" pitchFamily="18" charset="-127"/>
              <a:cs typeface="산돌둥근B"/>
            </a:endParaRPr>
          </a:p>
        </p:txBody>
      </p:sp>
      <p:graphicFrame>
        <p:nvGraphicFramePr>
          <p:cNvPr id="2256" name="Group 208"/>
          <p:cNvGraphicFramePr>
            <a:graphicFrameLocks noGrp="1"/>
          </p:cNvGraphicFramePr>
          <p:nvPr/>
        </p:nvGraphicFramePr>
        <p:xfrm>
          <a:off x="1676972" y="5048557"/>
          <a:ext cx="8852222" cy="1670147"/>
        </p:xfrm>
        <a:graphic>
          <a:graphicData uri="http://schemas.openxmlformats.org/drawingml/2006/table">
            <a:tbl>
              <a:tblPr/>
              <a:tblGrid>
                <a:gridCol w="88522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70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5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         </a:t>
                      </a:r>
                      <a:r>
                        <a:rPr lang="en-US" altLang="ko-KR" sz="35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목각파임B" pitchFamily="18" charset="-127"/>
                          <a:ea typeface="HY목각파임B" pitchFamily="18" charset="-127"/>
                          <a:cs typeface="Rod" pitchFamily="49" charset="-79"/>
                        </a:rPr>
                        <a:t>* </a:t>
                      </a:r>
                      <a:r>
                        <a:rPr lang="ko-KR" altLang="en-US" sz="35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목각파임B" pitchFamily="18" charset="-127"/>
                          <a:ea typeface="HY목각파임B" pitchFamily="18" charset="-127"/>
                          <a:cs typeface="Rod" pitchFamily="49" charset="-79"/>
                        </a:rPr>
                        <a:t>도라지의 효능 </a:t>
                      </a:r>
                      <a:r>
                        <a:rPr lang="en-US" altLang="ko-KR" sz="35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목각파임B" pitchFamily="18" charset="-127"/>
                          <a:ea typeface="HY목각파임B" pitchFamily="18" charset="-127"/>
                          <a:cs typeface="Rod" pitchFamily="49" charset="-79"/>
                        </a:rPr>
                        <a:t>*</a:t>
                      </a:r>
                      <a:endParaRPr lang="en-US" altLang="ko-KR" sz="3500" b="1" kern="1200" baseline="0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spc="0" baseline="0" dirty="0">
                          <a:solidFill>
                            <a:srgbClr val="968BA4"/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  </a:t>
                      </a:r>
                      <a:r>
                        <a:rPr lang="en-US" altLang="ko-KR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1. </a:t>
                      </a:r>
                      <a:r>
                        <a:rPr lang="ko-KR" altLang="en-US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면역력 증진 </a:t>
                      </a:r>
                      <a:r>
                        <a:rPr lang="en-US" altLang="ko-KR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– </a:t>
                      </a:r>
                      <a:r>
                        <a:rPr lang="ko-KR" altLang="en-US" sz="1600" b="1" kern="1200" spc="0" baseline="0" dirty="0" err="1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트립토판</a:t>
                      </a:r>
                      <a:r>
                        <a:rPr lang="en-US" altLang="ko-KR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0" baseline="0" dirty="0" err="1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아르기닌</a:t>
                      </a:r>
                      <a:r>
                        <a:rPr lang="ko-KR" altLang="en-US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 등 아미노산이 체내 면역세포 활성화에 도움</a:t>
                      </a:r>
                      <a:endParaRPr lang="en-US" altLang="ko-KR" sz="1600" b="1" kern="1200" spc="0" baseline="0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HY목각파임B" panose="02030600000101010101" pitchFamily="18" charset="-127"/>
                        <a:ea typeface="HY목각파임B" panose="02030600000101010101" pitchFamily="18" charset="-127"/>
                        <a:cs typeface="+mn-cs"/>
                      </a:endParaRP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  2. </a:t>
                      </a:r>
                      <a:r>
                        <a:rPr lang="ko-KR" altLang="en-US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피부미용 </a:t>
                      </a:r>
                      <a:r>
                        <a:rPr lang="en-US" altLang="ko-KR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– </a:t>
                      </a:r>
                      <a:r>
                        <a:rPr lang="ko-KR" altLang="en-US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사포닌이 피부를 맑고 곱게 만들어주고 트러블과 여드름을 </a:t>
                      </a:r>
                      <a:endParaRPr lang="en-US" altLang="ko-KR" sz="1600" b="1" kern="1200" spc="0" baseline="0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HY목각파임B" panose="02030600000101010101" pitchFamily="18" charset="-127"/>
                        <a:ea typeface="HY목각파임B" panose="02030600000101010101" pitchFamily="18" charset="-127"/>
                        <a:cs typeface="+mn-cs"/>
                      </a:endParaRP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      억제해 피부질환</a:t>
                      </a:r>
                      <a:r>
                        <a:rPr lang="en-US" altLang="ko-KR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예방에 효과                       </a:t>
                      </a:r>
                      <a:r>
                        <a:rPr lang="en-US" altLang="ko-KR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 3. </a:t>
                      </a:r>
                      <a:r>
                        <a:rPr lang="ko-KR" altLang="en-US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통증완화                          </a:t>
                      </a:r>
                      <a:endParaRPr lang="en-US" altLang="ko-KR" sz="1600" b="1" kern="1200" spc="0" baseline="0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HY목각파임B" panose="02030600000101010101" pitchFamily="18" charset="-127"/>
                        <a:ea typeface="HY목각파임B" panose="02030600000101010101" pitchFamily="18" charset="-127"/>
                        <a:cs typeface="+mn-cs"/>
                      </a:endParaRP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 </a:t>
                      </a:r>
                      <a:r>
                        <a:rPr lang="en-US" altLang="ko-KR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4. </a:t>
                      </a:r>
                      <a:r>
                        <a:rPr lang="ko-KR" altLang="en-US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콜레스테롤 분해                                         </a:t>
                      </a:r>
                      <a:r>
                        <a:rPr lang="en-US" altLang="ko-KR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5. </a:t>
                      </a:r>
                      <a:r>
                        <a:rPr lang="ko-KR" altLang="en-US" sz="1600" b="1" kern="1200" spc="0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HY목각파임B" panose="02030600000101010101" pitchFamily="18" charset="-127"/>
                          <a:ea typeface="HY목각파임B" panose="02030600000101010101" pitchFamily="18" charset="-127"/>
                          <a:cs typeface="+mn-cs"/>
                        </a:rPr>
                        <a:t>호흡기 질환 도움</a:t>
                      </a:r>
                      <a:endParaRPr lang="en-US" altLang="ko-KR" sz="1600" b="1" kern="1200" baseline="0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한컴 윤고딕 240" pitchFamily="18" charset="-127"/>
                        <a:ea typeface="한컴 윤고딕 240" pitchFamily="18" charset="-127"/>
                        <a:cs typeface="+mn-cs"/>
                      </a:endParaRPr>
                    </a:p>
                  </a:txBody>
                  <a:tcPr marL="9741" marR="9741" marT="9526" marB="144001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5958" name="Rectangle 78"/>
          <p:cNvSpPr>
            <a:spLocks noChangeArrowheads="1"/>
          </p:cNvSpPr>
          <p:nvPr/>
        </p:nvSpPr>
        <p:spPr bwMode="auto">
          <a:xfrm>
            <a:off x="1420467" y="64098"/>
            <a:ext cx="178595" cy="329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8402" tIns="44200" rIns="88402" bIns="44200" anchor="ctr">
            <a:spAutoFit/>
          </a:bodyPr>
          <a:lstStyle/>
          <a:p>
            <a:endParaRPr lang="ko-KR" altLang="en-US" sz="1558"/>
          </a:p>
        </p:txBody>
      </p:sp>
      <p:pic>
        <p:nvPicPr>
          <p:cNvPr id="8" name="그림 7" descr="1.png">
            <a:extLst>
              <a:ext uri="{FF2B5EF4-FFF2-40B4-BE49-F238E27FC236}">
                <a16:creationId xmlns:a16="http://schemas.microsoft.com/office/drawing/2014/main" id="{12F10A70-2065-4110-865F-E1262701A1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1334" t="5414" r="60000" b="39334"/>
          <a:stretch/>
        </p:blipFill>
        <p:spPr>
          <a:xfrm>
            <a:off x="8963621" y="5350537"/>
            <a:ext cx="1452477" cy="1122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75FB5A67-624F-47A2-B496-1F825BDD58D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18" r="57934" b="20371"/>
          <a:stretch/>
        </p:blipFill>
        <p:spPr>
          <a:xfrm>
            <a:off x="3602416" y="2997607"/>
            <a:ext cx="1496150" cy="137147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528AB2A3-05FB-489B-8DF7-499445907BC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" t="-11958" r="32666" b="9704"/>
          <a:stretch/>
        </p:blipFill>
        <p:spPr>
          <a:xfrm>
            <a:off x="1732229" y="2992623"/>
            <a:ext cx="1496150" cy="1371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01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114</Words>
  <Application>Microsoft Office PowerPoint</Application>
  <PresentationFormat>와이드스크린</PresentationFormat>
  <Paragraphs>40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HY강B</vt:lpstr>
      <vt:lpstr>HY강M</vt:lpstr>
      <vt:lpstr>HY목각파임B</vt:lpstr>
      <vt:lpstr>맑은 고딕</vt:lpstr>
      <vt:lpstr>한컴 윤고딕 240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이윤미</dc:creator>
  <cp:lastModifiedBy>이윤미</cp:lastModifiedBy>
  <cp:revision>1</cp:revision>
  <dcterms:created xsi:type="dcterms:W3CDTF">2025-05-01T23:49:03Z</dcterms:created>
  <dcterms:modified xsi:type="dcterms:W3CDTF">2025-05-01T23:50:03Z</dcterms:modified>
</cp:coreProperties>
</file>